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3" r:id="rId2"/>
    <p:sldId id="444" r:id="rId3"/>
    <p:sldId id="439" r:id="rId4"/>
    <p:sldId id="440" r:id="rId5"/>
    <p:sldId id="457" r:id="rId6"/>
    <p:sldId id="448" r:id="rId7"/>
    <p:sldId id="453" r:id="rId8"/>
    <p:sldId id="454" r:id="rId9"/>
    <p:sldId id="455" r:id="rId10"/>
    <p:sldId id="450" r:id="rId11"/>
    <p:sldId id="458" r:id="rId12"/>
    <p:sldId id="449" r:id="rId13"/>
    <p:sldId id="452" r:id="rId14"/>
    <p:sldId id="459" r:id="rId15"/>
    <p:sldId id="451" r:id="rId16"/>
    <p:sldId id="456" r:id="rId17"/>
    <p:sldId id="446" r:id="rId18"/>
    <p:sldId id="447" r:id="rId19"/>
    <p:sldId id="438" r:id="rId20"/>
    <p:sldId id="441" r:id="rId21"/>
    <p:sldId id="44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C80E4"/>
    <a:srgbClr val="FF99FF"/>
    <a:srgbClr val="DD9401"/>
    <a:srgbClr val="FFFFFF"/>
    <a:srgbClr val="DE64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2007" autoAdjust="0"/>
  </p:normalViewPr>
  <p:slideViewPr>
    <p:cSldViewPr snapToGrid="0">
      <p:cViewPr varScale="1">
        <p:scale>
          <a:sx n="94" d="100"/>
          <a:sy n="94" d="100"/>
        </p:scale>
        <p:origin x="11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773C-46DA-437D-ACB2-212376C6BF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F0503-ED26-4442-918E-5D99C85453BC}">
      <dgm:prSet phldrT="[Metin]" custT="1"/>
      <dgm:spPr/>
      <dgm:t>
        <a:bodyPr/>
        <a:lstStyle/>
        <a:p>
          <a:r>
            <a:rPr lang="tr-TR" sz="2200" dirty="0" smtClean="0"/>
            <a:t>Merkez Birimlerde</a:t>
          </a:r>
          <a:endParaRPr lang="tr-TR" sz="2200" dirty="0"/>
        </a:p>
      </dgm:t>
    </dgm:pt>
    <dgm:pt modelId="{C441BA4F-C016-475E-9325-8EFB2E5B0A5E}" type="parTrans" cxnId="{59BF10A6-96EC-4325-921F-811DCC36B884}">
      <dgm:prSet/>
      <dgm:spPr/>
      <dgm:t>
        <a:bodyPr/>
        <a:lstStyle/>
        <a:p>
          <a:endParaRPr lang="tr-TR"/>
        </a:p>
      </dgm:t>
    </dgm:pt>
    <dgm:pt modelId="{8610692C-7F25-4EC4-9C24-9080D2DCFE07}" type="sibTrans" cxnId="{59BF10A6-96EC-4325-921F-811DCC36B884}">
      <dgm:prSet/>
      <dgm:spPr/>
      <dgm:t>
        <a:bodyPr/>
        <a:lstStyle/>
        <a:p>
          <a:endParaRPr lang="tr-TR"/>
        </a:p>
      </dgm:t>
    </dgm:pt>
    <dgm:pt modelId="{70DB5F6C-B284-474B-9F9F-F24886C47A79}">
      <dgm:prSet phldrT="[Metin]" custT="1"/>
      <dgm:spPr/>
      <dgm:t>
        <a:bodyPr/>
        <a:lstStyle/>
        <a:p>
          <a:pPr algn="ctr"/>
          <a:r>
            <a:rPr lang="tr-TR" sz="2200" dirty="0" smtClean="0"/>
            <a:t>378</a:t>
          </a:r>
          <a:endParaRPr lang="tr-TR" sz="2200" dirty="0"/>
        </a:p>
      </dgm:t>
    </dgm:pt>
    <dgm:pt modelId="{DF3205C6-3C3B-43DC-886A-507C7840EFCC}" type="parTrans" cxnId="{F0FC8F9B-D772-4D86-8F4D-77FD5DA09220}">
      <dgm:prSet/>
      <dgm:spPr/>
      <dgm:t>
        <a:bodyPr/>
        <a:lstStyle/>
        <a:p>
          <a:endParaRPr lang="tr-TR"/>
        </a:p>
      </dgm:t>
    </dgm:pt>
    <dgm:pt modelId="{A83EB123-6F1A-4B2F-BEA4-EFFE4DC01992}" type="sibTrans" cxnId="{F0FC8F9B-D772-4D86-8F4D-77FD5DA09220}">
      <dgm:prSet/>
      <dgm:spPr/>
      <dgm:t>
        <a:bodyPr/>
        <a:lstStyle/>
        <a:p>
          <a:endParaRPr lang="tr-TR"/>
        </a:p>
      </dgm:t>
    </dgm:pt>
    <dgm:pt modelId="{77798393-D94D-4141-BD87-B9C75D9AC0D0}">
      <dgm:prSet phldrT="[Metin]" custT="1"/>
      <dgm:spPr/>
      <dgm:t>
        <a:bodyPr/>
        <a:lstStyle/>
        <a:p>
          <a:r>
            <a:rPr lang="tr-TR" sz="2200" dirty="0" smtClean="0"/>
            <a:t>Merkeze Bağlı Taşra Birimlerinde</a:t>
          </a:r>
          <a:endParaRPr lang="tr-TR" sz="2200" dirty="0"/>
        </a:p>
      </dgm:t>
    </dgm:pt>
    <dgm:pt modelId="{0416008F-8FC3-4659-9232-E297E2F5DFB7}" type="parTrans" cxnId="{2A24F9EF-0686-498A-8009-35B0E37C9420}">
      <dgm:prSet/>
      <dgm:spPr/>
      <dgm:t>
        <a:bodyPr/>
        <a:lstStyle/>
        <a:p>
          <a:endParaRPr lang="tr-TR"/>
        </a:p>
      </dgm:t>
    </dgm:pt>
    <dgm:pt modelId="{56F26F9E-D72F-4866-8BF7-57DB33B7B3E0}" type="sibTrans" cxnId="{2A24F9EF-0686-498A-8009-35B0E37C9420}">
      <dgm:prSet/>
      <dgm:spPr/>
      <dgm:t>
        <a:bodyPr/>
        <a:lstStyle/>
        <a:p>
          <a:endParaRPr lang="tr-TR"/>
        </a:p>
      </dgm:t>
    </dgm:pt>
    <dgm:pt modelId="{7F196D2F-0BE1-4894-B0F9-15115603DD37}">
      <dgm:prSet phldrT="[Metin]" custT="1"/>
      <dgm:spPr/>
      <dgm:t>
        <a:bodyPr/>
        <a:lstStyle/>
        <a:p>
          <a:pPr algn="ctr"/>
          <a:r>
            <a:rPr lang="tr-TR" sz="2200" dirty="0" smtClean="0"/>
            <a:t>3219</a:t>
          </a:r>
          <a:endParaRPr lang="tr-TR" sz="2200" dirty="0"/>
        </a:p>
      </dgm:t>
    </dgm:pt>
    <dgm:pt modelId="{9AF27B1D-E3B7-4AD0-A83D-5B948349400A}" type="parTrans" cxnId="{8C78A560-3676-4307-AE79-873809DE7D20}">
      <dgm:prSet/>
      <dgm:spPr/>
      <dgm:t>
        <a:bodyPr/>
        <a:lstStyle/>
        <a:p>
          <a:endParaRPr lang="tr-TR"/>
        </a:p>
      </dgm:t>
    </dgm:pt>
    <dgm:pt modelId="{CEF1CB56-18FA-4FF0-A5C5-B90C5354F1BB}" type="sibTrans" cxnId="{8C78A560-3676-4307-AE79-873809DE7D20}">
      <dgm:prSet/>
      <dgm:spPr/>
      <dgm:t>
        <a:bodyPr/>
        <a:lstStyle/>
        <a:p>
          <a:endParaRPr lang="tr-TR"/>
        </a:p>
      </dgm:t>
    </dgm:pt>
    <dgm:pt modelId="{96EA043A-F359-4E5F-AB7D-EC727401FA40}">
      <dgm:prSet phldrT="[Metin]" custT="1"/>
      <dgm:spPr/>
      <dgm:t>
        <a:bodyPr/>
        <a:lstStyle/>
        <a:p>
          <a:r>
            <a:rPr lang="tr-TR" sz="2200" dirty="0" smtClean="0"/>
            <a:t>İl Müdürlüklerinde</a:t>
          </a:r>
          <a:endParaRPr lang="tr-TR" sz="2200" dirty="0"/>
        </a:p>
      </dgm:t>
    </dgm:pt>
    <dgm:pt modelId="{7F0A46F1-8B31-4949-AB01-83F66E9F5445}" type="parTrans" cxnId="{162ADB89-8E76-4889-B692-7245C2CB8293}">
      <dgm:prSet/>
      <dgm:spPr/>
      <dgm:t>
        <a:bodyPr/>
        <a:lstStyle/>
        <a:p>
          <a:endParaRPr lang="tr-TR"/>
        </a:p>
      </dgm:t>
    </dgm:pt>
    <dgm:pt modelId="{44FE3D67-E1A8-4C5B-AE28-4C141532721C}" type="sibTrans" cxnId="{162ADB89-8E76-4889-B692-7245C2CB8293}">
      <dgm:prSet/>
      <dgm:spPr/>
      <dgm:t>
        <a:bodyPr/>
        <a:lstStyle/>
        <a:p>
          <a:endParaRPr lang="tr-TR"/>
        </a:p>
      </dgm:t>
    </dgm:pt>
    <dgm:pt modelId="{4E515D67-3F00-478A-9CFE-4B9497E88AEC}">
      <dgm:prSet phldrT="[Metin]" custT="1"/>
      <dgm:spPr/>
      <dgm:t>
        <a:bodyPr/>
        <a:lstStyle/>
        <a:p>
          <a:pPr algn="ctr"/>
          <a:r>
            <a:rPr lang="tr-TR" sz="2200" dirty="0" smtClean="0"/>
            <a:t>1563</a:t>
          </a:r>
          <a:endParaRPr lang="tr-TR" sz="2200" dirty="0"/>
        </a:p>
      </dgm:t>
    </dgm:pt>
    <dgm:pt modelId="{F64DA0CF-3FDE-4880-8C0C-E923F7843562}" type="parTrans" cxnId="{51746648-4A8B-4289-84EC-28FD4F703AE8}">
      <dgm:prSet/>
      <dgm:spPr/>
      <dgm:t>
        <a:bodyPr/>
        <a:lstStyle/>
        <a:p>
          <a:endParaRPr lang="tr-TR"/>
        </a:p>
      </dgm:t>
    </dgm:pt>
    <dgm:pt modelId="{A3DFAC3B-22B9-4A42-AA27-51E39513AA13}" type="sibTrans" cxnId="{51746648-4A8B-4289-84EC-28FD4F703AE8}">
      <dgm:prSet/>
      <dgm:spPr/>
      <dgm:t>
        <a:bodyPr/>
        <a:lstStyle/>
        <a:p>
          <a:endParaRPr lang="tr-TR"/>
        </a:p>
      </dgm:t>
    </dgm:pt>
    <dgm:pt modelId="{4855E477-13A3-4121-B8BA-E70802E6ED1B}">
      <dgm:prSet custT="1"/>
      <dgm:spPr/>
      <dgm:t>
        <a:bodyPr/>
        <a:lstStyle/>
        <a:p>
          <a:r>
            <a:rPr lang="tr-TR" sz="2200" dirty="0" smtClean="0"/>
            <a:t>Toplam</a:t>
          </a:r>
          <a:endParaRPr lang="tr-TR" sz="2200" dirty="0"/>
        </a:p>
      </dgm:t>
    </dgm:pt>
    <dgm:pt modelId="{C5B8613D-756D-4C5E-B985-C5A0D853DEF7}" type="parTrans" cxnId="{085192F9-AA0F-4861-8660-89B0FC14EBF6}">
      <dgm:prSet/>
      <dgm:spPr/>
      <dgm:t>
        <a:bodyPr/>
        <a:lstStyle/>
        <a:p>
          <a:endParaRPr lang="tr-TR"/>
        </a:p>
      </dgm:t>
    </dgm:pt>
    <dgm:pt modelId="{9D1197F9-AEFB-40ED-A488-EDDAF3471681}" type="sibTrans" cxnId="{085192F9-AA0F-4861-8660-89B0FC14EBF6}">
      <dgm:prSet/>
      <dgm:spPr/>
      <dgm:t>
        <a:bodyPr/>
        <a:lstStyle/>
        <a:p>
          <a:endParaRPr lang="tr-TR"/>
        </a:p>
      </dgm:t>
    </dgm:pt>
    <dgm:pt modelId="{0297276B-DF70-493F-846B-D76FAB491138}">
      <dgm:prSet custT="1"/>
      <dgm:spPr/>
      <dgm:t>
        <a:bodyPr/>
        <a:lstStyle/>
        <a:p>
          <a:pPr algn="ctr"/>
          <a:r>
            <a:rPr lang="tr-TR" sz="2200" dirty="0" smtClean="0"/>
            <a:t>5160</a:t>
          </a:r>
          <a:endParaRPr lang="tr-TR" sz="2200" dirty="0"/>
        </a:p>
      </dgm:t>
    </dgm:pt>
    <dgm:pt modelId="{40DC5AF8-0F6D-4FE7-BB7C-87E96E9A10A0}" type="parTrans" cxnId="{84A0E5EE-6AB9-49F8-AC3B-972EE1118CDB}">
      <dgm:prSet/>
      <dgm:spPr/>
      <dgm:t>
        <a:bodyPr/>
        <a:lstStyle/>
        <a:p>
          <a:endParaRPr lang="tr-TR"/>
        </a:p>
      </dgm:t>
    </dgm:pt>
    <dgm:pt modelId="{D59AA4CF-3ADA-4871-9270-6931A2C55EA9}" type="sibTrans" cxnId="{84A0E5EE-6AB9-49F8-AC3B-972EE1118CDB}">
      <dgm:prSet/>
      <dgm:spPr/>
      <dgm:t>
        <a:bodyPr/>
        <a:lstStyle/>
        <a:p>
          <a:endParaRPr lang="tr-TR"/>
        </a:p>
      </dgm:t>
    </dgm:pt>
    <dgm:pt modelId="{52E1694A-77FD-40AC-B078-DBFF60CE388E}" type="pres">
      <dgm:prSet presAssocID="{C12E773C-46DA-437D-ACB2-212376C6B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99260-DC0A-4CDF-ABD4-D11370D38315}" type="pres">
      <dgm:prSet presAssocID="{B42F0503-ED26-4442-918E-5D99C85453BC}" presName="composite" presStyleCnt="0"/>
      <dgm:spPr/>
    </dgm:pt>
    <dgm:pt modelId="{B263A6C3-EB08-4B52-8DEC-55EDBDD83B93}" type="pres">
      <dgm:prSet presAssocID="{B42F0503-ED26-4442-918E-5D99C85453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1757D5-4FBE-48D7-AB88-C062B5F0653C}" type="pres">
      <dgm:prSet presAssocID="{B42F0503-ED26-4442-918E-5D99C85453BC}" presName="desTx" presStyleLbl="alignAccFollowNode1" presStyleIdx="0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94230-BE0A-419A-AFE0-E20F2CC4CFDA}" type="pres">
      <dgm:prSet presAssocID="{8610692C-7F25-4EC4-9C24-9080D2DCFE07}" presName="space" presStyleCnt="0"/>
      <dgm:spPr/>
    </dgm:pt>
    <dgm:pt modelId="{785B7B7A-8D96-4388-AC4D-BB44F9111F19}" type="pres">
      <dgm:prSet presAssocID="{77798393-D94D-4141-BD87-B9C75D9AC0D0}" presName="composite" presStyleCnt="0"/>
      <dgm:spPr/>
    </dgm:pt>
    <dgm:pt modelId="{03D962C6-4F39-4B74-9FEB-CDA2304D1F58}" type="pres">
      <dgm:prSet presAssocID="{77798393-D94D-4141-BD87-B9C75D9AC0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5F514-1969-4DB0-8340-CF8BB9B5AEA0}" type="pres">
      <dgm:prSet presAssocID="{77798393-D94D-4141-BD87-B9C75D9AC0D0}" presName="desTx" presStyleLbl="alignAccFollowNode1" presStyleIdx="1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E80DC-4EFD-4688-AE70-A759CE865B5B}" type="pres">
      <dgm:prSet presAssocID="{56F26F9E-D72F-4866-8BF7-57DB33B7B3E0}" presName="space" presStyleCnt="0"/>
      <dgm:spPr/>
    </dgm:pt>
    <dgm:pt modelId="{B4E4BE20-4F9E-4FC2-9A0C-39BBA81C1D6E}" type="pres">
      <dgm:prSet presAssocID="{96EA043A-F359-4E5F-AB7D-EC727401FA40}" presName="composite" presStyleCnt="0"/>
      <dgm:spPr/>
    </dgm:pt>
    <dgm:pt modelId="{3682FC4E-83DC-499D-91DC-3D5D22C2192F}" type="pres">
      <dgm:prSet presAssocID="{96EA043A-F359-4E5F-AB7D-EC727401FA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1AA3C-F39F-4775-B1C6-C4B4ADB984F6}" type="pres">
      <dgm:prSet presAssocID="{96EA043A-F359-4E5F-AB7D-EC727401FA40}" presName="desTx" presStyleLbl="alignAccFollowNode1" presStyleIdx="2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1FB4E-155F-4D47-B297-69EC53EAEC94}" type="pres">
      <dgm:prSet presAssocID="{44FE3D67-E1A8-4C5B-AE28-4C141532721C}" presName="space" presStyleCnt="0"/>
      <dgm:spPr/>
    </dgm:pt>
    <dgm:pt modelId="{4741762E-968C-46AD-AD66-3A86F60DF469}" type="pres">
      <dgm:prSet presAssocID="{4855E477-13A3-4121-B8BA-E70802E6ED1B}" presName="composite" presStyleCnt="0"/>
      <dgm:spPr/>
    </dgm:pt>
    <dgm:pt modelId="{BC09E08B-3F66-4D28-BC16-79E09EE2A95C}" type="pres">
      <dgm:prSet presAssocID="{4855E477-13A3-4121-B8BA-E70802E6ED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AC7F3-0B2E-4C6E-8209-52FBDD78165B}" type="pres">
      <dgm:prSet presAssocID="{4855E477-13A3-4121-B8BA-E70802E6ED1B}" presName="desTx" presStyleLbl="alignAccFollowNode1" presStyleIdx="3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CD24F-9333-41A3-9D46-131FFD94BAEE}" type="presOf" srcId="{70DB5F6C-B284-474B-9F9F-F24886C47A79}" destId="{581757D5-4FBE-48D7-AB88-C062B5F0653C}" srcOrd="0" destOrd="0" presId="urn:microsoft.com/office/officeart/2005/8/layout/hList1"/>
    <dgm:cxn modelId="{085192F9-AA0F-4861-8660-89B0FC14EBF6}" srcId="{C12E773C-46DA-437D-ACB2-212376C6BF22}" destId="{4855E477-13A3-4121-B8BA-E70802E6ED1B}" srcOrd="3" destOrd="0" parTransId="{C5B8613D-756D-4C5E-B985-C5A0D853DEF7}" sibTransId="{9D1197F9-AEFB-40ED-A488-EDDAF3471681}"/>
    <dgm:cxn modelId="{E8009C40-C969-4A85-BE03-6704BBD8622D}" type="presOf" srcId="{B42F0503-ED26-4442-918E-5D99C85453BC}" destId="{B263A6C3-EB08-4B52-8DEC-55EDBDD83B93}" srcOrd="0" destOrd="0" presId="urn:microsoft.com/office/officeart/2005/8/layout/hList1"/>
    <dgm:cxn modelId="{84A0E5EE-6AB9-49F8-AC3B-972EE1118CDB}" srcId="{4855E477-13A3-4121-B8BA-E70802E6ED1B}" destId="{0297276B-DF70-493F-846B-D76FAB491138}" srcOrd="0" destOrd="0" parTransId="{40DC5AF8-0F6D-4FE7-BB7C-87E96E9A10A0}" sibTransId="{D59AA4CF-3ADA-4871-9270-6931A2C55EA9}"/>
    <dgm:cxn modelId="{BF1DBEAB-E90E-4650-8A51-3F8E4AC6147D}" type="presOf" srcId="{77798393-D94D-4141-BD87-B9C75D9AC0D0}" destId="{03D962C6-4F39-4B74-9FEB-CDA2304D1F58}" srcOrd="0" destOrd="0" presId="urn:microsoft.com/office/officeart/2005/8/layout/hList1"/>
    <dgm:cxn modelId="{59BF10A6-96EC-4325-921F-811DCC36B884}" srcId="{C12E773C-46DA-437D-ACB2-212376C6BF22}" destId="{B42F0503-ED26-4442-918E-5D99C85453BC}" srcOrd="0" destOrd="0" parTransId="{C441BA4F-C016-475E-9325-8EFB2E5B0A5E}" sibTransId="{8610692C-7F25-4EC4-9C24-9080D2DCFE07}"/>
    <dgm:cxn modelId="{C88467B3-7B7E-4205-AF75-19FBD12B5FD8}" type="presOf" srcId="{4E515D67-3F00-478A-9CFE-4B9497E88AEC}" destId="{2F81AA3C-F39F-4775-B1C6-C4B4ADB984F6}" srcOrd="0" destOrd="0" presId="urn:microsoft.com/office/officeart/2005/8/layout/hList1"/>
    <dgm:cxn modelId="{E137336E-1029-4A6A-84D8-B06E63BFD85F}" type="presOf" srcId="{C12E773C-46DA-437D-ACB2-212376C6BF22}" destId="{52E1694A-77FD-40AC-B078-DBFF60CE388E}" srcOrd="0" destOrd="0" presId="urn:microsoft.com/office/officeart/2005/8/layout/hList1"/>
    <dgm:cxn modelId="{2A24F9EF-0686-498A-8009-35B0E37C9420}" srcId="{C12E773C-46DA-437D-ACB2-212376C6BF22}" destId="{77798393-D94D-4141-BD87-B9C75D9AC0D0}" srcOrd="1" destOrd="0" parTransId="{0416008F-8FC3-4659-9232-E297E2F5DFB7}" sibTransId="{56F26F9E-D72F-4866-8BF7-57DB33B7B3E0}"/>
    <dgm:cxn modelId="{5BFAEE0F-F09E-46B6-9F98-8ABBB2094180}" type="presOf" srcId="{96EA043A-F359-4E5F-AB7D-EC727401FA40}" destId="{3682FC4E-83DC-499D-91DC-3D5D22C2192F}" srcOrd="0" destOrd="0" presId="urn:microsoft.com/office/officeart/2005/8/layout/hList1"/>
    <dgm:cxn modelId="{51746648-4A8B-4289-84EC-28FD4F703AE8}" srcId="{96EA043A-F359-4E5F-AB7D-EC727401FA40}" destId="{4E515D67-3F00-478A-9CFE-4B9497E88AEC}" srcOrd="0" destOrd="0" parTransId="{F64DA0CF-3FDE-4880-8C0C-E923F7843562}" sibTransId="{A3DFAC3B-22B9-4A42-AA27-51E39513AA13}"/>
    <dgm:cxn modelId="{34BC16FC-7463-48E9-8F83-107B5A6792CB}" type="presOf" srcId="{0297276B-DF70-493F-846B-D76FAB491138}" destId="{FF9AC7F3-0B2E-4C6E-8209-52FBDD78165B}" srcOrd="0" destOrd="0" presId="urn:microsoft.com/office/officeart/2005/8/layout/hList1"/>
    <dgm:cxn modelId="{8C78A560-3676-4307-AE79-873809DE7D20}" srcId="{77798393-D94D-4141-BD87-B9C75D9AC0D0}" destId="{7F196D2F-0BE1-4894-B0F9-15115603DD37}" srcOrd="0" destOrd="0" parTransId="{9AF27B1D-E3B7-4AD0-A83D-5B948349400A}" sibTransId="{CEF1CB56-18FA-4FF0-A5C5-B90C5354F1BB}"/>
    <dgm:cxn modelId="{F0FC8F9B-D772-4D86-8F4D-77FD5DA09220}" srcId="{B42F0503-ED26-4442-918E-5D99C85453BC}" destId="{70DB5F6C-B284-474B-9F9F-F24886C47A79}" srcOrd="0" destOrd="0" parTransId="{DF3205C6-3C3B-43DC-886A-507C7840EFCC}" sibTransId="{A83EB123-6F1A-4B2F-BEA4-EFFE4DC01992}"/>
    <dgm:cxn modelId="{162ADB89-8E76-4889-B692-7245C2CB8293}" srcId="{C12E773C-46DA-437D-ACB2-212376C6BF22}" destId="{96EA043A-F359-4E5F-AB7D-EC727401FA40}" srcOrd="2" destOrd="0" parTransId="{7F0A46F1-8B31-4949-AB01-83F66E9F5445}" sibTransId="{44FE3D67-E1A8-4C5B-AE28-4C141532721C}"/>
    <dgm:cxn modelId="{29CC2BF0-FB71-44AA-A78F-3EB461947FBE}" type="presOf" srcId="{7F196D2F-0BE1-4894-B0F9-15115603DD37}" destId="{A005F514-1969-4DB0-8340-CF8BB9B5AEA0}" srcOrd="0" destOrd="0" presId="urn:microsoft.com/office/officeart/2005/8/layout/hList1"/>
    <dgm:cxn modelId="{977A8A5A-5D46-44A0-BC5F-7B8D890EA6FA}" type="presOf" srcId="{4855E477-13A3-4121-B8BA-E70802E6ED1B}" destId="{BC09E08B-3F66-4D28-BC16-79E09EE2A95C}" srcOrd="0" destOrd="0" presId="urn:microsoft.com/office/officeart/2005/8/layout/hList1"/>
    <dgm:cxn modelId="{F701FC01-CD41-47CE-A202-F03458DA54D9}" type="presParOf" srcId="{52E1694A-77FD-40AC-B078-DBFF60CE388E}" destId="{78D99260-DC0A-4CDF-ABD4-D11370D38315}" srcOrd="0" destOrd="0" presId="urn:microsoft.com/office/officeart/2005/8/layout/hList1"/>
    <dgm:cxn modelId="{84B7E47C-DFD6-4157-BCFC-0F1FEE913586}" type="presParOf" srcId="{78D99260-DC0A-4CDF-ABD4-D11370D38315}" destId="{B263A6C3-EB08-4B52-8DEC-55EDBDD83B93}" srcOrd="0" destOrd="0" presId="urn:microsoft.com/office/officeart/2005/8/layout/hList1"/>
    <dgm:cxn modelId="{808765ED-69AF-4F15-A54B-ED399F64CDD7}" type="presParOf" srcId="{78D99260-DC0A-4CDF-ABD4-D11370D38315}" destId="{581757D5-4FBE-48D7-AB88-C062B5F0653C}" srcOrd="1" destOrd="0" presId="urn:microsoft.com/office/officeart/2005/8/layout/hList1"/>
    <dgm:cxn modelId="{14FB522E-57A7-42BA-B23E-D2C42ED459B9}" type="presParOf" srcId="{52E1694A-77FD-40AC-B078-DBFF60CE388E}" destId="{E9494230-BE0A-419A-AFE0-E20F2CC4CFDA}" srcOrd="1" destOrd="0" presId="urn:microsoft.com/office/officeart/2005/8/layout/hList1"/>
    <dgm:cxn modelId="{BA94FC1F-3494-429E-8398-A6C577965892}" type="presParOf" srcId="{52E1694A-77FD-40AC-B078-DBFF60CE388E}" destId="{785B7B7A-8D96-4388-AC4D-BB44F9111F19}" srcOrd="2" destOrd="0" presId="urn:microsoft.com/office/officeart/2005/8/layout/hList1"/>
    <dgm:cxn modelId="{CADFB2E0-F2E2-4325-AB79-921ACD7F1617}" type="presParOf" srcId="{785B7B7A-8D96-4388-AC4D-BB44F9111F19}" destId="{03D962C6-4F39-4B74-9FEB-CDA2304D1F58}" srcOrd="0" destOrd="0" presId="urn:microsoft.com/office/officeart/2005/8/layout/hList1"/>
    <dgm:cxn modelId="{10A0D87F-3EDD-4E92-A8E7-3167F0B798E3}" type="presParOf" srcId="{785B7B7A-8D96-4388-AC4D-BB44F9111F19}" destId="{A005F514-1969-4DB0-8340-CF8BB9B5AEA0}" srcOrd="1" destOrd="0" presId="urn:microsoft.com/office/officeart/2005/8/layout/hList1"/>
    <dgm:cxn modelId="{ECA386AF-8A21-40C6-91A8-F3B77BDB33E7}" type="presParOf" srcId="{52E1694A-77FD-40AC-B078-DBFF60CE388E}" destId="{F4FE80DC-4EFD-4688-AE70-A759CE865B5B}" srcOrd="3" destOrd="0" presId="urn:microsoft.com/office/officeart/2005/8/layout/hList1"/>
    <dgm:cxn modelId="{9FF333CB-0105-4201-99C1-CCC4F12FB62D}" type="presParOf" srcId="{52E1694A-77FD-40AC-B078-DBFF60CE388E}" destId="{B4E4BE20-4F9E-4FC2-9A0C-39BBA81C1D6E}" srcOrd="4" destOrd="0" presId="urn:microsoft.com/office/officeart/2005/8/layout/hList1"/>
    <dgm:cxn modelId="{D4C616A1-7FF0-4DA6-8D58-3E6E661C4C1E}" type="presParOf" srcId="{B4E4BE20-4F9E-4FC2-9A0C-39BBA81C1D6E}" destId="{3682FC4E-83DC-499D-91DC-3D5D22C2192F}" srcOrd="0" destOrd="0" presId="urn:microsoft.com/office/officeart/2005/8/layout/hList1"/>
    <dgm:cxn modelId="{D786FF73-B864-4DFE-A334-375793FDE258}" type="presParOf" srcId="{B4E4BE20-4F9E-4FC2-9A0C-39BBA81C1D6E}" destId="{2F81AA3C-F39F-4775-B1C6-C4B4ADB984F6}" srcOrd="1" destOrd="0" presId="urn:microsoft.com/office/officeart/2005/8/layout/hList1"/>
    <dgm:cxn modelId="{B6719A30-0B08-4B42-A3C1-F51670EF1F27}" type="presParOf" srcId="{52E1694A-77FD-40AC-B078-DBFF60CE388E}" destId="{7D71FB4E-155F-4D47-B297-69EC53EAEC94}" srcOrd="5" destOrd="0" presId="urn:microsoft.com/office/officeart/2005/8/layout/hList1"/>
    <dgm:cxn modelId="{FA6FE644-FE71-49BE-8D7F-F58A7C35BC02}" type="presParOf" srcId="{52E1694A-77FD-40AC-B078-DBFF60CE388E}" destId="{4741762E-968C-46AD-AD66-3A86F60DF469}" srcOrd="6" destOrd="0" presId="urn:microsoft.com/office/officeart/2005/8/layout/hList1"/>
    <dgm:cxn modelId="{69794F75-A077-49CD-B9B8-731196E2B2FA}" type="presParOf" srcId="{4741762E-968C-46AD-AD66-3A86F60DF469}" destId="{BC09E08B-3F66-4D28-BC16-79E09EE2A95C}" srcOrd="0" destOrd="0" presId="urn:microsoft.com/office/officeart/2005/8/layout/hList1"/>
    <dgm:cxn modelId="{DEF935D3-A612-49AE-91E2-658D9EA89E3F}" type="presParOf" srcId="{4741762E-968C-46AD-AD66-3A86F60DF469}" destId="{FF9AC7F3-0B2E-4C6E-8209-52FBDD7816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A6C3-EB08-4B52-8DEC-55EDBDD83B93}">
      <dsp:nvSpPr>
        <dsp:cNvPr id="0" name=""/>
        <dsp:cNvSpPr/>
      </dsp:nvSpPr>
      <dsp:spPr>
        <a:xfrm>
          <a:off x="4267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 Birimlerde</a:t>
          </a:r>
          <a:endParaRPr lang="tr-TR" sz="2200" kern="1200" dirty="0"/>
        </a:p>
      </dsp:txBody>
      <dsp:txXfrm>
        <a:off x="4267" y="336674"/>
        <a:ext cx="2566320" cy="1026528"/>
      </dsp:txXfrm>
    </dsp:sp>
    <dsp:sp modelId="{581757D5-4FBE-48D7-AB88-C062B5F0653C}">
      <dsp:nvSpPr>
        <dsp:cNvPr id="0" name=""/>
        <dsp:cNvSpPr/>
      </dsp:nvSpPr>
      <dsp:spPr>
        <a:xfrm>
          <a:off x="4267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378</a:t>
          </a:r>
          <a:endParaRPr lang="tr-TR" sz="2200" kern="1200" dirty="0"/>
        </a:p>
      </dsp:txBody>
      <dsp:txXfrm>
        <a:off x="4267" y="1367264"/>
        <a:ext cx="2566320" cy="429612"/>
      </dsp:txXfrm>
    </dsp:sp>
    <dsp:sp modelId="{03D962C6-4F39-4B74-9FEB-CDA2304D1F58}">
      <dsp:nvSpPr>
        <dsp:cNvPr id="0" name=""/>
        <dsp:cNvSpPr/>
      </dsp:nvSpPr>
      <dsp:spPr>
        <a:xfrm>
          <a:off x="2929873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Merkeze Bağlı Taşra Birimlerinde</a:t>
          </a:r>
          <a:endParaRPr lang="tr-TR" sz="2200" kern="1200" dirty="0"/>
        </a:p>
      </dsp:txBody>
      <dsp:txXfrm>
        <a:off x="2929873" y="336674"/>
        <a:ext cx="2566320" cy="1026528"/>
      </dsp:txXfrm>
    </dsp:sp>
    <dsp:sp modelId="{A005F514-1969-4DB0-8340-CF8BB9B5AEA0}">
      <dsp:nvSpPr>
        <dsp:cNvPr id="0" name=""/>
        <dsp:cNvSpPr/>
      </dsp:nvSpPr>
      <dsp:spPr>
        <a:xfrm>
          <a:off x="2929873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3219</a:t>
          </a:r>
          <a:endParaRPr lang="tr-TR" sz="2200" kern="1200" dirty="0"/>
        </a:p>
      </dsp:txBody>
      <dsp:txXfrm>
        <a:off x="2929873" y="1367264"/>
        <a:ext cx="2566320" cy="429612"/>
      </dsp:txXfrm>
    </dsp:sp>
    <dsp:sp modelId="{3682FC4E-83DC-499D-91DC-3D5D22C2192F}">
      <dsp:nvSpPr>
        <dsp:cNvPr id="0" name=""/>
        <dsp:cNvSpPr/>
      </dsp:nvSpPr>
      <dsp:spPr>
        <a:xfrm>
          <a:off x="5855478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Müdürlüklerinde</a:t>
          </a:r>
          <a:endParaRPr lang="tr-TR" sz="2200" kern="1200" dirty="0"/>
        </a:p>
      </dsp:txBody>
      <dsp:txXfrm>
        <a:off x="5855478" y="336674"/>
        <a:ext cx="2566320" cy="1026528"/>
      </dsp:txXfrm>
    </dsp:sp>
    <dsp:sp modelId="{2F81AA3C-F39F-4775-B1C6-C4B4ADB984F6}">
      <dsp:nvSpPr>
        <dsp:cNvPr id="0" name=""/>
        <dsp:cNvSpPr/>
      </dsp:nvSpPr>
      <dsp:spPr>
        <a:xfrm>
          <a:off x="5855478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1563</a:t>
          </a:r>
          <a:endParaRPr lang="tr-TR" sz="2200" kern="1200" dirty="0"/>
        </a:p>
      </dsp:txBody>
      <dsp:txXfrm>
        <a:off x="5855478" y="1367264"/>
        <a:ext cx="2566320" cy="429612"/>
      </dsp:txXfrm>
    </dsp:sp>
    <dsp:sp modelId="{BC09E08B-3F66-4D28-BC16-79E09EE2A95C}">
      <dsp:nvSpPr>
        <dsp:cNvPr id="0" name=""/>
        <dsp:cNvSpPr/>
      </dsp:nvSpPr>
      <dsp:spPr>
        <a:xfrm>
          <a:off x="8781084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Toplam</a:t>
          </a:r>
          <a:endParaRPr lang="tr-TR" sz="2200" kern="1200" dirty="0"/>
        </a:p>
      </dsp:txBody>
      <dsp:txXfrm>
        <a:off x="8781084" y="336674"/>
        <a:ext cx="2566320" cy="1026528"/>
      </dsp:txXfrm>
    </dsp:sp>
    <dsp:sp modelId="{FF9AC7F3-0B2E-4C6E-8209-52FBDD78165B}">
      <dsp:nvSpPr>
        <dsp:cNvPr id="0" name=""/>
        <dsp:cNvSpPr/>
      </dsp:nvSpPr>
      <dsp:spPr>
        <a:xfrm>
          <a:off x="8781084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5160</a:t>
          </a:r>
          <a:endParaRPr lang="tr-TR" sz="2200" kern="1200" dirty="0"/>
        </a:p>
      </dsp:txBody>
      <dsp:txXfrm>
        <a:off x="8781084" y="1367264"/>
        <a:ext cx="2566320" cy="42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21.03.2022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3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0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0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3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</a:t>
            </a:r>
            <a:r>
              <a:rPr lang="tr-TR" baseline="0" dirty="0" smtClean="0"/>
              <a:t>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SAYFAYI KALDIRIP YERİNE İYİ</a:t>
            </a:r>
            <a:r>
              <a:rPr lang="tr-TR" baseline="0" dirty="0" smtClean="0"/>
              <a:t> VE KÖTÜ RİSK ÖRNEKLERİ KOY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60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isk%20Yonetim%20Eylem%20Plan&#305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0" y="5289779"/>
            <a:ext cx="11917019" cy="51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711200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Akrobat Black" panose="00000A00000000000000" pitchFamily="2" charset="-94"/>
                <a:cs typeface="Futura" panose="020B0602020204020303" pitchFamily="34" charset="-79"/>
              </a:rPr>
              <a:t>Mart  2022 </a:t>
            </a:r>
            <a:endParaRPr lang="tr-TR" sz="2000" b="1" dirty="0">
              <a:solidFill>
                <a:schemeClr val="bg1"/>
              </a:solidFill>
              <a:latin typeface="Akrobat Black" panose="00000A00000000000000" pitchFamily="2" charset="-94"/>
              <a:cs typeface="Futura" panose="020B0602020204020303" pitchFamily="34" charset="-79"/>
            </a:endParaRP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RİSK YÖNETİMİ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72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Tespit Edilmiş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Tahsilat işlemlerinin </a:t>
            </a:r>
            <a:r>
              <a:rPr lang="tr-TR" sz="2400" dirty="0" smtClean="0">
                <a:solidFill>
                  <a:schemeClr val="bg1"/>
                </a:solidFill>
              </a:rPr>
              <a:t>aksaması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Kontrol faaliyetlerinin aksaması ya da </a:t>
            </a:r>
            <a:r>
              <a:rPr lang="tr-TR" sz="2400" dirty="0" smtClean="0">
                <a:solidFill>
                  <a:schemeClr val="bg1"/>
                </a:solidFill>
              </a:rPr>
              <a:t>yapılamaması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Firma </a:t>
            </a:r>
            <a:r>
              <a:rPr lang="tr-TR" sz="2400" dirty="0">
                <a:solidFill>
                  <a:schemeClr val="bg1"/>
                </a:solidFill>
              </a:rPr>
              <a:t>mağduriyetlerinin </a:t>
            </a:r>
            <a:r>
              <a:rPr lang="tr-TR" sz="2400" dirty="0" smtClean="0">
                <a:solidFill>
                  <a:schemeClr val="bg1"/>
                </a:solidFill>
              </a:rPr>
              <a:t>yaşanması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Bozuk balıkların yem olarak canlı balıklara verilmesi sonucu balıklarda oluşabilecek olumsuz etkiler ve ekonomik </a:t>
            </a:r>
            <a:r>
              <a:rPr lang="tr-TR" sz="2400" dirty="0" smtClean="0">
                <a:solidFill>
                  <a:schemeClr val="bg1"/>
                </a:solidFill>
              </a:rPr>
              <a:t>kayıplar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Belgede Sahtecilik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Referans materyallerin </a:t>
            </a:r>
            <a:r>
              <a:rPr lang="tr-TR" sz="2400" dirty="0" smtClean="0">
                <a:solidFill>
                  <a:schemeClr val="bg1"/>
                </a:solidFill>
              </a:rPr>
              <a:t>bozulması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Eksik yada hatalı ücretlendirme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Numunelerin analizinde kullanılan cihazların uzun süreli arızası veya hizmet verememe durumu sonucu patolojik teşhis hizmeti </a:t>
            </a:r>
            <a:r>
              <a:rPr lang="tr-TR" sz="2400" dirty="0" smtClean="0">
                <a:solidFill>
                  <a:schemeClr val="bg1"/>
                </a:solidFill>
              </a:rPr>
              <a:t>verilememesi riski</a:t>
            </a: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</a:t>
            </a:r>
            <a:r>
              <a:rPr lang="tr-TR" sz="2400" dirty="0">
                <a:solidFill>
                  <a:schemeClr val="accent4"/>
                </a:solidFill>
              </a:rPr>
              <a:t>Tespit Edilmemiş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chemeClr val="bg1"/>
                </a:solidFill>
              </a:rPr>
              <a:t>Bilgi Teknolojileri konusunda çalışmaların eksik olması</a:t>
            </a:r>
            <a:r>
              <a:rPr lang="nn-NO" sz="2400" dirty="0" smtClean="0">
                <a:solidFill>
                  <a:schemeClr val="bg1"/>
                </a:solidFill>
              </a:rPr>
              <a:t>.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İş Sağlığı  ve Güvenliğine ilişkin riskler</a:t>
            </a:r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4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47353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Etki ve İhtimal Analizi: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ortaya çıkması halinde doğuracağı hasarın büyüklüğüne etki;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ve sonuçlarının ortaya çıkma olasılıklarına ise ihtimal denir.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162800"/>
            <a:ext cx="7097354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Risk </a:t>
            </a:r>
            <a:r>
              <a:rPr lang="tr-TR" sz="2400" dirty="0" smtClean="0">
                <a:solidFill>
                  <a:schemeClr val="accent4"/>
                </a:solidFill>
              </a:rPr>
              <a:t>İştahı Seviyesi: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Bakanlığın üstlenmeyi </a:t>
            </a:r>
            <a:r>
              <a:rPr lang="tr-TR" sz="2400" dirty="0">
                <a:solidFill>
                  <a:schemeClr val="bg1"/>
                </a:solidFill>
              </a:rPr>
              <a:t>göze aldığı risk </a:t>
            </a:r>
            <a:r>
              <a:rPr lang="tr-TR" sz="2400" dirty="0" smtClean="0">
                <a:solidFill>
                  <a:schemeClr val="bg1"/>
                </a:solidFill>
              </a:rPr>
              <a:t>düzeyini ifade eder ve İKİYK tarafından alınan karar ile bu sene için 15 puan olarak belirlenmiştir.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23544" y="649341"/>
            <a:ext cx="974491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RİSK YÖNETİMİ SÜRECİ – 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5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Mevcut Kontroller: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mevcut durum ve halihazırda uygulanmakta olan kontrollerdir.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Yeni/Ek Kontrol Faaliyetleri: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önerilen veya planlanan yeni/ek kontrollerdir.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Örnek: (Belgede Sahtecilik Riski)</a:t>
            </a: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Mevcut Kontrol: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Şüphe </a:t>
            </a:r>
            <a:r>
              <a:rPr lang="tr-TR" sz="2400" dirty="0">
                <a:solidFill>
                  <a:schemeClr val="bg1"/>
                </a:solidFill>
              </a:rPr>
              <a:t>durumlarında ilgili sağlık sertifikası örneği daire başkanlığımız aracılığıyla ilgili ülke yetkili otoritesine sorulmaktadır. Ancak bu durum her sevkiyat için uygun bir teyit yöntemi olmamaktadır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Yeni/Ek Kontrol </a:t>
            </a:r>
            <a:r>
              <a:rPr lang="tr-TR" sz="2400" dirty="0" smtClean="0">
                <a:solidFill>
                  <a:schemeClr val="bg1"/>
                </a:solidFill>
              </a:rPr>
              <a:t>Faaliyetleri: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 Belgenin </a:t>
            </a:r>
            <a:r>
              <a:rPr lang="tr-TR" sz="2400" dirty="0">
                <a:solidFill>
                  <a:schemeClr val="bg1"/>
                </a:solidFill>
              </a:rPr>
              <a:t>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yapılabilmesi için uluslararası bir veri tabanı ile belgenin 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yapılması </a:t>
            </a:r>
          </a:p>
          <a:p>
            <a:pPr algn="just"/>
            <a:r>
              <a:rPr lang="tr-TR" sz="2400" smtClean="0">
                <a:solidFill>
                  <a:schemeClr val="bg1"/>
                </a:solidFill>
              </a:rPr>
              <a:t>- Sertifikayı </a:t>
            </a:r>
            <a:r>
              <a:rPr lang="tr-TR" sz="2400" dirty="0">
                <a:solidFill>
                  <a:schemeClr val="bg1"/>
                </a:solidFill>
              </a:rPr>
              <a:t>düzenleyen yetkili otoritenin resmi e-posta adresinde sertifika orijinalliğine dair teyit alınabilmelidir.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İç Kontrol Görevlisi: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Birim Risk Yönetim Ekibi: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risklerin etki ve ihtimal yönünden puanlamasını yapan ve en az 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3 kişiden oluşan ekiptir.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Birim Risk </a:t>
            </a:r>
            <a:r>
              <a:rPr lang="tr-TR" sz="2400" dirty="0" smtClean="0">
                <a:solidFill>
                  <a:schemeClr val="accent4"/>
                </a:solidFill>
              </a:rPr>
              <a:t>Koordinatörü: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Birimin en üst yöneticisidir. Birim Risk Yönetim Ekibi tarafından puanlanan risklere onay verir. 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4748"/>
              </p:ext>
            </p:extLst>
          </p:nvPr>
        </p:nvGraphicFramePr>
        <p:xfrm>
          <a:off x="6308242" y="1317966"/>
          <a:ext cx="2376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Tespit</a:t>
                      </a:r>
                      <a:r>
                        <a:rPr lang="tr-TR" baseline="0" dirty="0" smtClean="0"/>
                        <a:t> Formu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1111"/>
              </p:ext>
            </p:extLst>
          </p:nvPr>
        </p:nvGraphicFramePr>
        <p:xfrm>
          <a:off x="5497344" y="2244682"/>
          <a:ext cx="403244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Seviyesi Belirleme Formu 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94062"/>
              </p:ext>
            </p:extLst>
          </p:nvPr>
        </p:nvGraphicFramePr>
        <p:xfrm>
          <a:off x="6073408" y="3203533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Kayıt Formu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6324"/>
              </p:ext>
            </p:extLst>
          </p:nvPr>
        </p:nvGraphicFramePr>
        <p:xfrm>
          <a:off x="5659144" y="3980417"/>
          <a:ext cx="3708848" cy="37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/>
                          <a:latin typeface="+mn-lt"/>
                          <a:cs typeface="Arial" pitchFamily="34" charset="0"/>
                        </a:rPr>
                        <a:t>Birim Risk Yönetim Eylem Planı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7486"/>
              </p:ext>
            </p:extLst>
          </p:nvPr>
        </p:nvGraphicFramePr>
        <p:xfrm>
          <a:off x="5569352" y="5215295"/>
          <a:ext cx="3888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</a:rPr>
                        <a:t>Bakanlık Risk Yönetim Eylem Planı </a:t>
                      </a:r>
                      <a:endParaRPr lang="tr-T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25 Düz Ok Bağlayıcısı"/>
          <p:cNvCxnSpPr/>
          <p:nvPr/>
        </p:nvCxnSpPr>
        <p:spPr>
          <a:xfrm>
            <a:off x="7498576" y="3692385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7 Düz Ok Bağlayıcısı"/>
          <p:cNvCxnSpPr/>
          <p:nvPr/>
        </p:nvCxnSpPr>
        <p:spPr>
          <a:xfrm>
            <a:off x="7513568" y="2783616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8 Düz Ok Bağlayıcısı"/>
          <p:cNvCxnSpPr/>
          <p:nvPr/>
        </p:nvCxnSpPr>
        <p:spPr>
          <a:xfrm>
            <a:off x="7513568" y="1768444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6 Beşgen"/>
          <p:cNvSpPr/>
          <p:nvPr/>
        </p:nvSpPr>
        <p:spPr>
          <a:xfrm>
            <a:off x="2617024" y="1244495"/>
            <a:ext cx="1656184" cy="52394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 Kontrol Görevlisi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47 Beşgen"/>
          <p:cNvSpPr/>
          <p:nvPr/>
        </p:nvSpPr>
        <p:spPr>
          <a:xfrm>
            <a:off x="2617024" y="2036584"/>
            <a:ext cx="1656184" cy="864096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Birim Risk Yönetim Ekibi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65 Beşgen"/>
          <p:cNvSpPr/>
          <p:nvPr/>
        </p:nvSpPr>
        <p:spPr>
          <a:xfrm>
            <a:off x="2617024" y="5204936"/>
            <a:ext cx="1584176" cy="25225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İKİYK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47 Beşgen"/>
          <p:cNvSpPr/>
          <p:nvPr/>
        </p:nvSpPr>
        <p:spPr>
          <a:xfrm>
            <a:off x="2617024" y="3483913"/>
            <a:ext cx="1656184" cy="384688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Yazılımı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8" name="25 Düz Ok Bağlayıcısı"/>
          <p:cNvCxnSpPr/>
          <p:nvPr/>
        </p:nvCxnSpPr>
        <p:spPr>
          <a:xfrm>
            <a:off x="7513568" y="4700880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4 Oval"/>
          <p:cNvSpPr/>
          <p:nvPr/>
        </p:nvSpPr>
        <p:spPr>
          <a:xfrm>
            <a:off x="9815411" y="2717786"/>
            <a:ext cx="158417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KURUM RİSK KÜTÜĞÜ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849" y="152791"/>
            <a:ext cx="464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TAKVİM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Bakanlık Risk Yönergemize göre;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Birimler tarafından riskler tespit edilerek puanlanmakta ve her yıl 1 Ekim tarihine kadar Başkanlığımıza gönderilmektedir.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Başkanlığımıza iletilen risklerden seviyesi yüksek olanlar her yıl 31 Aralık tarihine kadar toplanan İç Kontrol İzleme ve Yönlendirme Kurulunda (İKİYK) görüşülerek Bakanlık Risk Eylem Planları hazırlanmaktadır.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İKİYK tarafından hazırlanan Bakanlık </a:t>
            </a:r>
            <a:r>
              <a:rPr lang="tr-TR" sz="2400" dirty="0">
                <a:solidFill>
                  <a:schemeClr val="bg1"/>
                </a:solidFill>
              </a:rPr>
              <a:t>Risk Yönetim Eylem </a:t>
            </a:r>
            <a:r>
              <a:rPr lang="tr-TR" sz="2400" dirty="0" smtClean="0">
                <a:solidFill>
                  <a:schemeClr val="bg1"/>
                </a:solidFill>
              </a:rPr>
              <a:t>Planı </a:t>
            </a:r>
            <a:r>
              <a:rPr lang="tr-TR" sz="2400" dirty="0">
                <a:solidFill>
                  <a:schemeClr val="bg1"/>
                </a:solidFill>
              </a:rPr>
              <a:t>(Ek-5), onaylanmak üzere her yıl Ocak ayı içerisinde Bakanlık Makamına </a:t>
            </a:r>
            <a:r>
              <a:rPr lang="tr-TR" sz="2400" dirty="0" smtClean="0">
                <a:solidFill>
                  <a:schemeClr val="bg1"/>
                </a:solidFill>
              </a:rPr>
              <a:t>sunulmaktadır.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Bakanlık Makamınca onaylanan eylem planlarının </a:t>
            </a:r>
            <a:r>
              <a:rPr lang="tr-TR" sz="2400" dirty="0">
                <a:solidFill>
                  <a:schemeClr val="bg1"/>
                </a:solidFill>
              </a:rPr>
              <a:t>yürürlüğü konulmak üzere</a:t>
            </a:r>
            <a:r>
              <a:rPr lang="tr-TR" sz="2400" dirty="0" smtClean="0">
                <a:solidFill>
                  <a:schemeClr val="bg1"/>
                </a:solidFill>
              </a:rPr>
              <a:t> birimlere dağıtımı yapılmaktadır.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97709" y="15279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İÇERİK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2021 YILI RİSK ÇALIŞMALARI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</a:t>
            </a:r>
          </a:p>
          <a:p>
            <a:pPr algn="ctr"/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Tespit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Puanlama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Mevcut </a:t>
            </a:r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Kontroller,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Yeni/Ek Kontrol Faaliyetleri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ROLLER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TAKVİM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43738" y="152791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RİSKLERİN İZLENMESİ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0" y="165251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Her sene Ekim Ayı öncesinde yeni riskler tespit edilirken önceki dönem riskleri de değerlendirmeye alınarak yeniden puanlanmaktadır.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Bakanlık Risk Eylem Planındaki riskler için ise Haziran Ayının sonuna kadar iyileştirme stratejilerinin uygulanma durumu ayrıca Başkanlığımıza bildirilmektedir.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69363" y="325511"/>
            <a:ext cx="21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KÜLTÜRÜ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070" y="126643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İşini yanlış yapıyorsun şeklinde anlaşılan </a:t>
            </a: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tr-TR" sz="2400" dirty="0" smtClean="0">
                <a:solidFill>
                  <a:schemeClr val="bg1"/>
                </a:solidFill>
              </a:rPr>
              <a:t>önetimini, </a:t>
            </a:r>
            <a:r>
              <a:rPr lang="tr-TR" sz="2400" dirty="0">
                <a:solidFill>
                  <a:schemeClr val="bg1"/>
                </a:solidFill>
              </a:rPr>
              <a:t>karşılaşılabilecek sorunları öngörerek önlem almak olarak yerleştirmek ve hizmetlerin aksamadan yürütülmesini </a:t>
            </a:r>
            <a:r>
              <a:rPr lang="tr-TR" sz="2400" dirty="0" smtClean="0">
                <a:solidFill>
                  <a:schemeClr val="bg1"/>
                </a:solidFill>
              </a:rPr>
              <a:t>sağlamak…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6143"/>
              </p:ext>
            </p:extLst>
          </p:nvPr>
        </p:nvGraphicFramePr>
        <p:xfrm>
          <a:off x="314127" y="1622634"/>
          <a:ext cx="11351673" cy="22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4127" y="9802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2021 Yılında yapılan risk çalışmaları sonucunda;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5" y="3025601"/>
            <a:ext cx="11310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risk tespit edilmiştir.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86" y="1185156"/>
            <a:ext cx="113102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Risk Seviyesi 15 ve üstünde olanlar </a:t>
            </a:r>
            <a:r>
              <a:rPr lang="tr-TR" sz="2400" dirty="0">
                <a:solidFill>
                  <a:schemeClr val="bg1"/>
                </a:solidFill>
              </a:rPr>
              <a:t>Birim amirlerinden oluşan İç Kontrol İzleme ve Yönlendirme Kuruluna </a:t>
            </a:r>
            <a:r>
              <a:rPr lang="tr-TR" sz="2400" dirty="0" smtClean="0">
                <a:solidFill>
                  <a:schemeClr val="bg1"/>
                </a:solidFill>
              </a:rPr>
              <a:t>sunulmuş,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68 risk için 2021 Yılı </a:t>
            </a:r>
            <a:r>
              <a:rPr lang="tr-TR" sz="2400" dirty="0" smtClean="0">
                <a:solidFill>
                  <a:schemeClr val="bg1"/>
                </a:solidFill>
                <a:hlinkClick r:id="rId3" action="ppaction://hlinkfile"/>
              </a:rPr>
              <a:t>Risk Yönetim Eylem Planı </a:t>
            </a:r>
            <a:r>
              <a:rPr lang="tr-TR" sz="2400" dirty="0" smtClean="0">
                <a:solidFill>
                  <a:schemeClr val="bg1"/>
                </a:solidFill>
              </a:rPr>
              <a:t>hazırlanmıştır. (1 ŞDB, 13 TAGEM Taşra, 1 DKMP Taşra, 27 GKGM Taşra, 3 BÜGEM Taşra, 3 EYDB Taşra, 20 İl Müdürlükleri)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</a:rPr>
              <a:t>Eylem planlarında risklere yönelik uygulanacak iyileştirme stratejilerine yer verilmiştir.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19666" y="394454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7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Riski Ortaya Çıkartan Sebep (Tehlike):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Bakanlığı/Birimi muhtemel riskler ile karşı karşıya getirebilecek nedenlerdir.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Bakanlığın kuruluş amaçları ile stratejik amaç ve hedeflerine ulaşmasına ve görevlerinin ifasına engel olabilecek veya beklenmeyen zararlara yol açabilecek durum ya da olayları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2044" y="858838"/>
            <a:ext cx="9036050" cy="4391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5021" y="997826"/>
            <a:ext cx="9144000" cy="391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062" y="1049392"/>
            <a:ext cx="9144000" cy="42783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57D38F-76E9-400A-A4D7-C9837468B367}"/>
</file>

<file path=customXml/itemProps2.xml><?xml version="1.0" encoding="utf-8"?>
<ds:datastoreItem xmlns:ds="http://schemas.openxmlformats.org/officeDocument/2006/customXml" ds:itemID="{015A2799-F128-4F3D-A22A-179B7FE808A8}"/>
</file>

<file path=customXml/itemProps3.xml><?xml version="1.0" encoding="utf-8"?>
<ds:datastoreItem xmlns:ds="http://schemas.openxmlformats.org/officeDocument/2006/customXml" ds:itemID="{7CB69A6A-EA87-42A5-AF5A-52B70D1BD5DD}"/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814</Words>
  <Application>Microsoft Office PowerPoint</Application>
  <PresentationFormat>Geniş ekran</PresentationFormat>
  <Paragraphs>151</Paragraphs>
  <Slides>21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Akrobat Black</vt:lpstr>
      <vt:lpstr>Arial</vt:lpstr>
      <vt:lpstr>Calibri</vt:lpstr>
      <vt:lpstr>Cambria</vt:lpstr>
      <vt:lpstr>Futura</vt:lpstr>
      <vt:lpstr>Montserrat Black</vt:lpstr>
      <vt:lpstr>Times New Roman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YÖNETİMİ SÜRECİ – Mevcut Kontroller, Yeni/Ek Kontrol Faaliyetleri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Halil Murat ULUTAŞ</cp:lastModifiedBy>
  <cp:revision>843</cp:revision>
  <cp:lastPrinted>2021-04-19T07:37:56Z</cp:lastPrinted>
  <dcterms:created xsi:type="dcterms:W3CDTF">2020-10-06T17:12:15Z</dcterms:created>
  <dcterms:modified xsi:type="dcterms:W3CDTF">2022-03-21T11:22:02Z</dcterms:modified>
</cp:coreProperties>
</file>